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4" r:id="rId9"/>
    <p:sldId id="265" r:id="rId10"/>
    <p:sldId id="266" r:id="rId11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269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71"/>
    <p:restoredTop sz="96327"/>
  </p:normalViewPr>
  <p:slideViewPr>
    <p:cSldViewPr snapToGrid="0" snapToObjects="1" showGuides="1">
      <p:cViewPr varScale="1">
        <p:scale>
          <a:sx n="94" d="100"/>
          <a:sy n="94" d="100"/>
        </p:scale>
        <p:origin x="216" y="832"/>
      </p:cViewPr>
      <p:guideLst>
        <p:guide orient="horz" pos="4269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49859-8F0D-F644-A14F-EE6A36C4CF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231EE9C-B7C3-3D46-94F9-992317C042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04CF04-5612-8149-A9DD-C774AD05F4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4B3A13-AB41-A045-B280-5D9D63AF550B}" type="datetimeFigureOut">
              <a:rPr lang="en-DE" smtClean="0"/>
              <a:t>16.09.24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05B57A-F852-3248-8425-C91680D10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AF4A8D-EC9A-2D4F-AB19-E12A2D678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24AFA-6A65-F141-95B2-EF39C8FF4D41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5440320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1F263-89B1-8440-9017-6607B62285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D98424-C8E1-1F46-A97C-5C56245549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13E95D-6ACC-AC41-A62C-D611438C3C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4B3A13-AB41-A045-B280-5D9D63AF550B}" type="datetimeFigureOut">
              <a:rPr lang="en-DE" smtClean="0"/>
              <a:t>16.09.24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D9AE00-5CB5-A54E-B6E1-3F62A4024C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C9456B-ECDE-E74A-8DAC-2A70DF5FA1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24AFA-6A65-F141-95B2-EF39C8FF4D41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9208671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549A97A-758A-AA45-8752-C2BA24A4C05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37C7756-A09A-5C42-8DA3-2A1778B5B2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8CA3C7-EB3D-A945-9303-24B86BCF5E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4B3A13-AB41-A045-B280-5D9D63AF550B}" type="datetimeFigureOut">
              <a:rPr lang="en-DE" smtClean="0"/>
              <a:t>16.09.24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B4734C-E617-AF49-8F1C-FC0DE18CB8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52AFCB-517C-5941-9D8D-179F8B2BD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24AFA-6A65-F141-95B2-EF39C8FF4D41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488528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26D35-D446-DB4C-BFF4-1581ACA95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AA3152-1EF5-C546-AA65-D7D61A8F6F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DBE13F-6539-6F4D-AC88-2D98EAD410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4B3A13-AB41-A045-B280-5D9D63AF550B}" type="datetimeFigureOut">
              <a:rPr lang="en-DE" smtClean="0"/>
              <a:t>16.09.24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F4876A-59C2-A342-A2EF-EB1C7DD7FD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E62AA6-0B8E-FB4D-909E-158A22EE3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24AFA-6A65-F141-95B2-EF39C8FF4D41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83410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CC9976-AB95-934D-8FC8-A83DE32BEA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58F77A-E8A6-DC42-9D7C-7B4AF827DA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7B4AFB-8A4B-FD4F-B24D-2CD64A5C8B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4B3A13-AB41-A045-B280-5D9D63AF550B}" type="datetimeFigureOut">
              <a:rPr lang="en-DE" smtClean="0"/>
              <a:t>16.09.24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DE6539-B1EC-C74C-BDFE-9D37635332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E3611D-FBD6-5B48-B712-FD50161F0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24AFA-6A65-F141-95B2-EF39C8FF4D41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83443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A4224A-62FF-1546-A213-169B30A28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415491-B4D9-4846-9750-3EF45A8FA0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F8D546-C525-A544-BDE2-D2A4C6356A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858F9C-B1D1-6D42-9BF1-DB2DA66D4B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4B3A13-AB41-A045-B280-5D9D63AF550B}" type="datetimeFigureOut">
              <a:rPr lang="en-DE" smtClean="0"/>
              <a:t>16.09.24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A5097E-FE53-7649-B797-C0BFFAB403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0B61CE-E23C-924E-99DC-12E0D6507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24AFA-6A65-F141-95B2-EF39C8FF4D41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68952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8DD6FB-5662-8A4B-B9B4-3DD62C1675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2B9180-5BAE-AD47-886E-5B5938B9BF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878C9B-EBA3-D44C-A796-C884D18568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8E16868-45EC-8B49-81EF-C38069E4392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F421B2E-9DCA-7B40-A083-C5452755A79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FACEA90-F3E1-094B-BBD5-7972BF868C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4B3A13-AB41-A045-B280-5D9D63AF550B}" type="datetimeFigureOut">
              <a:rPr lang="en-DE" smtClean="0"/>
              <a:t>16.09.24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1BA436C-61E5-444D-9184-C9C664864A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136B773-759A-D745-86AF-919E66274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24AFA-6A65-F141-95B2-EF39C8FF4D41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049653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84BC6-5EF9-964F-973A-FD6F5238CF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A1586BD-B241-7A47-BB12-DF15CC2395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4B3A13-AB41-A045-B280-5D9D63AF550B}" type="datetimeFigureOut">
              <a:rPr lang="en-DE" smtClean="0"/>
              <a:t>16.09.24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AF6AD5-E966-364F-B1A5-E8581426B7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70BE83-932D-4441-A659-0D6662E6C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24AFA-6A65-F141-95B2-EF39C8FF4D41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1442157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FEB0AE8-D719-B54C-9477-799712F2D8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4B3A13-AB41-A045-B280-5D9D63AF550B}" type="datetimeFigureOut">
              <a:rPr lang="en-DE" smtClean="0"/>
              <a:t>16.09.24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D8CBF9D-4B3B-A04A-BC29-3998453401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6AC975-29C5-6340-AAA4-BA345A3225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24AFA-6A65-F141-95B2-EF39C8FF4D41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8869591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8EE46-F75A-9A4E-9567-BCF7D4E50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8918BF-4D49-CF45-8C87-4824C71F46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07D9D5-5C3C-834C-858E-D2E3037A5B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B0952D-7AAB-BF42-8567-660E27FF65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4B3A13-AB41-A045-B280-5D9D63AF550B}" type="datetimeFigureOut">
              <a:rPr lang="en-DE" smtClean="0"/>
              <a:t>16.09.24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5A2901-3DDB-7841-A354-91C6097F16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2A6169-265A-4C4D-95BD-591C1F6F0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24AFA-6A65-F141-95B2-EF39C8FF4D41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270140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56CB38-6786-974F-975C-2F3FDC5CBD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92A9B9C-FB57-464F-8E8C-2C8E4E91C51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A365EA-E068-4B48-B7CB-C9E93DFAB0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77BE92-621E-8F4F-929C-4B84DDD69B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4B3A13-AB41-A045-B280-5D9D63AF550B}" type="datetimeFigureOut">
              <a:rPr lang="en-DE" smtClean="0"/>
              <a:t>16.09.24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0A4860-D8D7-024A-97AC-21B839F38C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C9584D-2A7E-FE4D-BF2D-0DC484962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24AFA-6A65-F141-95B2-EF39C8FF4D41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0951150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399E6F6-6B74-F249-A613-29E56B4BD5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92969C-C96C-1A4F-8D7A-0926FD4D7D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41F256-0C66-EE45-B347-F3916ECDE98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4B3A13-AB41-A045-B280-5D9D63AF550B}" type="datetimeFigureOut">
              <a:rPr lang="en-DE" smtClean="0"/>
              <a:t>16.09.24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1C9622-A443-984F-9666-54C687B183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628CB3-16A7-A44E-BCD8-17E441FA6D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224AFA-6A65-F141-95B2-EF39C8FF4D41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6600611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microsoft.com/office/2007/relationships/media" Target="../media/media2.mp4"/><Relationship Id="rId7" Type="http://schemas.openxmlformats.org/officeDocument/2006/relationships/image" Target="../media/image18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7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D745C2-4ACB-4843-85AA-6182C8F3F7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DE" dirty="0"/>
              <a:t>High-speed imaging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49D08F0-EFE8-A448-BB09-04AC269B41D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DE" sz="5700" dirty="0"/>
              <a:t>Yuzhe Fan &amp; Josephine Koch</a:t>
            </a:r>
          </a:p>
          <a:p>
            <a:r>
              <a:rPr lang="en-GB" dirty="0"/>
              <a:t>in Germany</a:t>
            </a:r>
            <a:endParaRPr lang="en-DE" dirty="0"/>
          </a:p>
          <a:p>
            <a:endParaRPr lang="en-DE" dirty="0"/>
          </a:p>
          <a:p>
            <a:r>
              <a:rPr lang="en-DE" sz="5100" dirty="0"/>
              <a:t>Claus-Dieter </a:t>
            </a:r>
            <a:r>
              <a:rPr lang="en-DE" sz="4400" dirty="0"/>
              <a:t>Ohl</a:t>
            </a:r>
            <a:endParaRPr lang="en-DE" sz="5100" dirty="0"/>
          </a:p>
          <a:p>
            <a:r>
              <a:rPr lang="en-DE" dirty="0"/>
              <a:t>University of Magdeburg</a:t>
            </a:r>
          </a:p>
        </p:txBody>
      </p:sp>
    </p:spTree>
    <p:extLst>
      <p:ext uri="{BB962C8B-B14F-4D97-AF65-F5344CB8AC3E}">
        <p14:creationId xmlns:p14="http://schemas.microsoft.com/office/powerpoint/2010/main" val="13423692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17E822-DDD4-9C48-B11C-8960FA8B30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2298" y="0"/>
            <a:ext cx="6974184" cy="1325563"/>
          </a:xfrm>
        </p:spPr>
        <p:txBody>
          <a:bodyPr/>
          <a:lstStyle/>
          <a:p>
            <a:r>
              <a:rPr lang="en-DE" dirty="0"/>
              <a:t>Importance of Illumination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8C41A6-E6A9-6745-A2F9-C3F560A16510}"/>
              </a:ext>
            </a:extLst>
          </p:cNvPr>
          <p:cNvSpPr txBox="1"/>
          <p:nvPr/>
        </p:nvSpPr>
        <p:spPr>
          <a:xfrm>
            <a:off x="1203043" y="1106121"/>
            <a:ext cx="2020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Diffuse illumination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FD62D8-9A84-B648-A463-79749AF36472}"/>
              </a:ext>
            </a:extLst>
          </p:cNvPr>
          <p:cNvSpPr txBox="1"/>
          <p:nvPr/>
        </p:nvSpPr>
        <p:spPr>
          <a:xfrm>
            <a:off x="6700947" y="1126375"/>
            <a:ext cx="2367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Collimated illumination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E4EEA2-D84B-D54E-AA1A-78977E4FDD3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8127" b="54387"/>
          <a:stretch/>
        </p:blipFill>
        <p:spPr>
          <a:xfrm>
            <a:off x="357998" y="1755065"/>
            <a:ext cx="5308600" cy="174719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9A3BB1F-3584-FC4E-A0BF-7B86E9CF22F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66404"/>
          <a:stretch/>
        </p:blipFill>
        <p:spPr>
          <a:xfrm>
            <a:off x="6096000" y="1936380"/>
            <a:ext cx="5308600" cy="156588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9590225-60C1-0D41-96B2-CF284F6D2831}"/>
              </a:ext>
            </a:extLst>
          </p:cNvPr>
          <p:cNvSpPr txBox="1"/>
          <p:nvPr/>
        </p:nvSpPr>
        <p:spPr>
          <a:xfrm>
            <a:off x="7805863" y="6509217"/>
            <a:ext cx="438613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50" dirty="0"/>
              <a:t>https://</a:t>
            </a:r>
            <a:r>
              <a:rPr lang="en-GB" sz="1050" dirty="0" err="1"/>
              <a:t>www.opto-e.com</a:t>
            </a:r>
            <a:r>
              <a:rPr lang="en-GB" sz="1050" dirty="0"/>
              <a:t>/</a:t>
            </a:r>
            <a:r>
              <a:rPr lang="en-GB" sz="1050" dirty="0" err="1"/>
              <a:t>en</a:t>
            </a:r>
            <a:r>
              <a:rPr lang="en-GB" sz="1050" dirty="0"/>
              <a:t>/basics/illumination-geometries-and-techniques</a:t>
            </a:r>
            <a:endParaRPr lang="en-DE" sz="105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C0F29F4-1CC3-0947-B9E6-491F2D3C74A4}"/>
              </a:ext>
            </a:extLst>
          </p:cNvPr>
          <p:cNvSpPr/>
          <p:nvPr/>
        </p:nvSpPr>
        <p:spPr>
          <a:xfrm>
            <a:off x="3478448" y="6263102"/>
            <a:ext cx="585627" cy="4922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15" name="droplet_movie6" descr="droplet_movie6">
            <a:hlinkClick r:id="" action="ppaction://media"/>
            <a:extLst>
              <a:ext uri="{FF2B5EF4-FFF2-40B4-BE49-F238E27FC236}">
                <a16:creationId xmlns:a16="http://schemas.microsoft.com/office/drawing/2014/main" id="{DE72EC21-FFD3-BD44-8445-DF02A576FA1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 rot="16200000">
            <a:off x="1475139" y="2902318"/>
            <a:ext cx="2926537" cy="4541177"/>
          </a:xfrm>
          <a:prstGeom prst="rect">
            <a:avLst/>
          </a:prstGeom>
        </p:spPr>
      </p:pic>
      <p:pic>
        <p:nvPicPr>
          <p:cNvPr id="16" name="fanmovie1 (video-converter.com).mp4" descr="fanmovie1 (video-converter.com).mp4">
            <a:hlinkClick r:id="" action="ppaction://media"/>
            <a:extLst>
              <a:ext uri="{FF2B5EF4-FFF2-40B4-BE49-F238E27FC236}">
                <a16:creationId xmlns:a16="http://schemas.microsoft.com/office/drawing/2014/main" id="{009776C4-9C1B-7D48-826F-A2ABAF96BCAE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096000" y="3791832"/>
            <a:ext cx="5428181" cy="2571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98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25600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0" dur="8600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video>
              <p:cMediaNode vol="80000">
                <p:cTn id="22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</p:childTnLst>
        </p:cTn>
      </p:par>
    </p:tnLst>
    <p:bldLst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336CE-A9FC-A646-879F-40BEBF0230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4531" y="0"/>
            <a:ext cx="10515600" cy="1325563"/>
          </a:xfrm>
        </p:spPr>
        <p:txBody>
          <a:bodyPr/>
          <a:lstStyle/>
          <a:p>
            <a:r>
              <a:rPr lang="en-DE" dirty="0"/>
              <a:t>CCD                 vs.         CMOS sensors</a:t>
            </a:r>
          </a:p>
        </p:txBody>
      </p:sp>
      <p:pic>
        <p:nvPicPr>
          <p:cNvPr id="1026" name="Picture 2" descr="Block Diagram of a Charge-Coupled Device">
            <a:extLst>
              <a:ext uri="{FF2B5EF4-FFF2-40B4-BE49-F238E27FC236}">
                <a16:creationId xmlns:a16="http://schemas.microsoft.com/office/drawing/2014/main" id="{826B334A-DDDA-1842-8181-BD8F2F3E88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191" y="1812215"/>
            <a:ext cx="5598809" cy="4583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lock Diagram of a Complementary Metal Oxide Semiconductor">
            <a:extLst>
              <a:ext uri="{FF2B5EF4-FFF2-40B4-BE49-F238E27FC236}">
                <a16:creationId xmlns:a16="http://schemas.microsoft.com/office/drawing/2014/main" id="{5FD5E4F7-7CCC-9141-8D78-0E8B086CD9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3765" y="1943210"/>
            <a:ext cx="5410968" cy="4452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77166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F33EDA-1595-E245-82B3-2A5739B655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099141" cy="1325563"/>
          </a:xfrm>
        </p:spPr>
        <p:txBody>
          <a:bodyPr>
            <a:normAutofit/>
          </a:bodyPr>
          <a:lstStyle/>
          <a:p>
            <a:r>
              <a:rPr lang="en-DE" sz="2800" dirty="0"/>
              <a:t>Single CMOS pixels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DA6A4E5-DA4D-3A43-ACB9-1D1C51483E8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854200"/>
            <a:ext cx="4237234" cy="4203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BBEA0C8-48E6-4B46-BA44-71792C1B138C}"/>
              </a:ext>
            </a:extLst>
          </p:cNvPr>
          <p:cNvSpPr txBox="1"/>
          <p:nvPr/>
        </p:nvSpPr>
        <p:spPr>
          <a:xfrm>
            <a:off x="616450" y="6308209"/>
            <a:ext cx="4827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https://</a:t>
            </a:r>
            <a:r>
              <a:rPr lang="en-GB" dirty="0" err="1"/>
              <a:t>en.wikipedia.org</a:t>
            </a:r>
            <a:r>
              <a:rPr lang="en-GB" dirty="0"/>
              <a:t>/wiki/Active-</a:t>
            </a:r>
            <a:r>
              <a:rPr lang="en-GB" dirty="0" err="1"/>
              <a:t>pixel_sensor</a:t>
            </a:r>
            <a:endParaRPr lang="en-D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42FA06-6814-704E-B728-FE346280A8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9703" y="1156237"/>
            <a:ext cx="5184097" cy="522374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99F1E34-1193-D742-B757-476B2B1CCA38}"/>
              </a:ext>
            </a:extLst>
          </p:cNvPr>
          <p:cNvSpPr txBox="1"/>
          <p:nvPr/>
        </p:nvSpPr>
        <p:spPr>
          <a:xfrm>
            <a:off x="6596010" y="365125"/>
            <a:ext cx="350422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latin typeface="+mj-lt"/>
              </a:rPr>
              <a:t>S</a:t>
            </a:r>
            <a:r>
              <a:rPr lang="en-DE" sz="2800" dirty="0">
                <a:latin typeface="+mj-lt"/>
              </a:rPr>
              <a:t>torage CCD sensor </a:t>
            </a:r>
          </a:p>
          <a:p>
            <a:r>
              <a:rPr lang="en-GB" sz="2800" dirty="0">
                <a:latin typeface="+mj-lt"/>
              </a:rPr>
              <a:t>o</a:t>
            </a:r>
            <a:r>
              <a:rPr lang="en-DE" sz="2800" dirty="0">
                <a:latin typeface="+mj-lt"/>
              </a:rPr>
              <a:t>f the Shimadzu HPV 1</a:t>
            </a:r>
          </a:p>
        </p:txBody>
      </p:sp>
    </p:spTree>
    <p:extLst>
      <p:ext uri="{BB962C8B-B14F-4D97-AF65-F5344CB8AC3E}">
        <p14:creationId xmlns:p14="http://schemas.microsoft.com/office/powerpoint/2010/main" val="19433081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18B258-9E35-8E4B-AB44-240482662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Full frame, CMOS and single image cameras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8BC7CAC-2874-C242-9C00-1C1DBB007E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626" y="1820917"/>
            <a:ext cx="6760610" cy="459757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9217A13-3A55-2A44-8A02-57390062F4B4}"/>
              </a:ext>
            </a:extLst>
          </p:cNvPr>
          <p:cNvSpPr txBox="1"/>
          <p:nvPr/>
        </p:nvSpPr>
        <p:spPr>
          <a:xfrm>
            <a:off x="242299" y="6488668"/>
            <a:ext cx="2972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M. Versluis, Exp. Fluids (2013)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C51033E-02EB-5C48-8460-65EDB1E18FFC}"/>
              </a:ext>
            </a:extLst>
          </p:cNvPr>
          <p:cNvSpPr/>
          <p:nvPr/>
        </p:nvSpPr>
        <p:spPr>
          <a:xfrm>
            <a:off x="5208997" y="3429000"/>
            <a:ext cx="82194" cy="10531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156CD09-99F1-9F42-AAEE-D47B0C42439D}"/>
              </a:ext>
            </a:extLst>
          </p:cNvPr>
          <p:cNvSpPr txBox="1"/>
          <p:nvPr/>
        </p:nvSpPr>
        <p:spPr>
          <a:xfrm>
            <a:off x="5389291" y="3459822"/>
            <a:ext cx="10017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400" dirty="0">
                <a:solidFill>
                  <a:srgbClr val="00B050"/>
                </a:solidFill>
              </a:rPr>
              <a:t>HPV X-2</a:t>
            </a:r>
          </a:p>
          <a:p>
            <a:r>
              <a:rPr lang="en-DE" sz="1400" dirty="0">
                <a:solidFill>
                  <a:srgbClr val="00B050"/>
                </a:solidFill>
              </a:rPr>
              <a:t>128 frames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6E35B60-8181-6E47-9917-030694DBBA83}"/>
              </a:ext>
            </a:extLst>
          </p:cNvPr>
          <p:cNvSpPr/>
          <p:nvPr/>
        </p:nvSpPr>
        <p:spPr>
          <a:xfrm>
            <a:off x="4580560" y="3971822"/>
            <a:ext cx="82194" cy="1053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rgbClr val="C0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D9481E-2827-9B4E-9E30-854D9A0DA530}"/>
              </a:ext>
            </a:extLst>
          </p:cNvPr>
          <p:cNvSpPr txBox="1"/>
          <p:nvPr/>
        </p:nvSpPr>
        <p:spPr>
          <a:xfrm>
            <a:off x="4669426" y="3923243"/>
            <a:ext cx="15520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err="1">
                <a:solidFill>
                  <a:srgbClr val="C00000"/>
                </a:solidFill>
                <a:effectLst/>
                <a:latin typeface="Roboto Condensed" panose="020F0502020204030204" pitchFamily="34" charset="0"/>
              </a:rPr>
              <a:t>Pharsighted</a:t>
            </a:r>
            <a:endParaRPr lang="en-GB" sz="1400" dirty="0">
              <a:solidFill>
                <a:srgbClr val="C00000"/>
              </a:solidFill>
              <a:effectLst/>
              <a:latin typeface="Roboto Condensed" panose="020F0502020204030204" pitchFamily="34" charset="0"/>
            </a:endParaRPr>
          </a:p>
          <a:p>
            <a:r>
              <a:rPr lang="en-GB" sz="1400" dirty="0" err="1">
                <a:solidFill>
                  <a:srgbClr val="C00000"/>
                </a:solidFill>
                <a:latin typeface="Roboto Condensed" panose="020F0502020204030204" pitchFamily="34" charset="0"/>
              </a:rPr>
              <a:t>continous</a:t>
            </a:r>
            <a:r>
              <a:rPr lang="en-GB" sz="1400" dirty="0">
                <a:solidFill>
                  <a:srgbClr val="C00000"/>
                </a:solidFill>
                <a:latin typeface="Roboto Condensed" panose="020F0502020204030204" pitchFamily="34" charset="0"/>
              </a:rPr>
              <a:t> imaging</a:t>
            </a:r>
            <a:r>
              <a:rPr lang="en-GB" sz="1400" dirty="0">
                <a:solidFill>
                  <a:srgbClr val="C00000"/>
                </a:solidFill>
                <a:effectLst/>
                <a:latin typeface="Roboto Condensed" panose="020F0502020204030204" pitchFamily="34" charset="0"/>
              </a:rPr>
              <a:t> </a:t>
            </a:r>
            <a:endParaRPr lang="en-DE" sz="1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84272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078006-CF1B-8F40-A2CC-14DC9DCD31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8530" y="47994"/>
            <a:ext cx="7774940" cy="1325563"/>
          </a:xfrm>
        </p:spPr>
        <p:txBody>
          <a:bodyPr>
            <a:normAutofit/>
          </a:bodyPr>
          <a:lstStyle/>
          <a:p>
            <a:r>
              <a:rPr lang="en-DE" dirty="0"/>
              <a:t>CMOS based high-speed cameras</a:t>
            </a:r>
          </a:p>
        </p:txBody>
      </p:sp>
      <p:pic>
        <p:nvPicPr>
          <p:cNvPr id="3074" name="Picture 2" descr="FASTCAM MINI AX - Photron">
            <a:extLst>
              <a:ext uri="{FF2B5EF4-FFF2-40B4-BE49-F238E27FC236}">
                <a16:creationId xmlns:a16="http://schemas.microsoft.com/office/drawing/2014/main" id="{F5D05916-3732-6F49-AA68-C29570CE5E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071526"/>
            <a:ext cx="4833991" cy="3625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7FC20CFF-0868-5E44-81D3-C02F21F78D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backgroundMark x1="76333" y1="84186" x2="58667" y2="841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0923" y="2399615"/>
            <a:ext cx="4833991" cy="3464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image1">
            <a:extLst>
              <a:ext uri="{FF2B5EF4-FFF2-40B4-BE49-F238E27FC236}">
                <a16:creationId xmlns:a16="http://schemas.microsoft.com/office/drawing/2014/main" id="{0AFBCB6C-DFBC-9042-854E-00D7018410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1964" y="2194086"/>
            <a:ext cx="2100237" cy="1978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FD904E0-94C3-2C48-B104-B9BB30F8D70B}"/>
              </a:ext>
            </a:extLst>
          </p:cNvPr>
          <p:cNvSpPr txBox="1"/>
          <p:nvPr/>
        </p:nvSpPr>
        <p:spPr>
          <a:xfrm>
            <a:off x="1212351" y="6030930"/>
            <a:ext cx="23902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Photron Mini AX200:</a:t>
            </a:r>
          </a:p>
          <a:p>
            <a:r>
              <a:rPr lang="en-GB" dirty="0"/>
              <a:t>U</a:t>
            </a:r>
            <a:r>
              <a:rPr lang="en-DE" dirty="0"/>
              <a:t>p to 900,000 frames/s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15FA65-643D-7E43-A003-4A57E5368436}"/>
              </a:ext>
            </a:extLst>
          </p:cNvPr>
          <p:cNvSpPr txBox="1"/>
          <p:nvPr/>
        </p:nvSpPr>
        <p:spPr>
          <a:xfrm>
            <a:off x="6482993" y="6007813"/>
            <a:ext cx="25569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Shimadzu HPV X-2</a:t>
            </a:r>
          </a:p>
          <a:p>
            <a:r>
              <a:rPr lang="en-DE" dirty="0"/>
              <a:t>Up to 10 million frames/s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BD8573-F387-8C42-B715-DFFB08B6EC88}"/>
              </a:ext>
            </a:extLst>
          </p:cNvPr>
          <p:cNvSpPr txBox="1"/>
          <p:nvPr/>
        </p:nvSpPr>
        <p:spPr>
          <a:xfrm>
            <a:off x="2027605" y="1333322"/>
            <a:ext cx="20031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O</a:t>
            </a:r>
            <a:r>
              <a:rPr lang="en-DE" dirty="0"/>
              <a:t>ff-sensor memory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027F98-C493-8B49-873F-179111D69E1C}"/>
              </a:ext>
            </a:extLst>
          </p:cNvPr>
          <p:cNvSpPr txBox="1"/>
          <p:nvPr/>
        </p:nvSpPr>
        <p:spPr>
          <a:xfrm>
            <a:off x="7047506" y="1303730"/>
            <a:ext cx="19924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On-sensor memory</a:t>
            </a:r>
          </a:p>
        </p:txBody>
      </p:sp>
    </p:spTree>
    <p:extLst>
      <p:ext uri="{BB962C8B-B14F-4D97-AF65-F5344CB8AC3E}">
        <p14:creationId xmlns:p14="http://schemas.microsoft.com/office/powerpoint/2010/main" val="10181444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72E484A-438D-ED41-BDAD-A1D3C3D43F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5" t="12871" r="1588"/>
          <a:stretch/>
        </p:blipFill>
        <p:spPr>
          <a:xfrm>
            <a:off x="355001" y="556783"/>
            <a:ext cx="11015832" cy="504257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62C8301-4A33-F94E-A600-6BC4583DD451}"/>
              </a:ext>
            </a:extLst>
          </p:cNvPr>
          <p:cNvSpPr txBox="1"/>
          <p:nvPr/>
        </p:nvSpPr>
        <p:spPr>
          <a:xfrm>
            <a:off x="3313355" y="187451"/>
            <a:ext cx="5274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Framing rate off sensor memory camera (Mini AX200)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24550F-1B6F-A94D-B10D-5007408BAF31}"/>
              </a:ext>
            </a:extLst>
          </p:cNvPr>
          <p:cNvSpPr txBox="1"/>
          <p:nvPr/>
        </p:nvSpPr>
        <p:spPr>
          <a:xfrm>
            <a:off x="2937058" y="5931885"/>
            <a:ext cx="6317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Framing rate limited by pixel clock and number of ADC converters</a:t>
            </a:r>
          </a:p>
        </p:txBody>
      </p:sp>
    </p:spTree>
    <p:extLst>
      <p:ext uri="{BB962C8B-B14F-4D97-AF65-F5344CB8AC3E}">
        <p14:creationId xmlns:p14="http://schemas.microsoft.com/office/powerpoint/2010/main" val="24884844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F23AA-63E3-8F4C-8147-EAEA7B309E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Shimadzu HPV X-2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3F99B4-3847-1846-9748-08AAFDD6D0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209" y="1376979"/>
            <a:ext cx="11845581" cy="5266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731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4908FFE-F1ED-DA49-A93B-963345BFCF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1011" y="961814"/>
            <a:ext cx="6578600" cy="4381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EC74B71-ED94-EE40-9BAD-5806C9F3FB72}"/>
              </a:ext>
            </a:extLst>
          </p:cNvPr>
          <p:cNvSpPr txBox="1"/>
          <p:nvPr/>
        </p:nvSpPr>
        <p:spPr>
          <a:xfrm>
            <a:off x="8519611" y="4604274"/>
            <a:ext cx="3299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Light source controls illumination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3C4D27-1E90-034D-B37D-EAF3A8740435}"/>
              </a:ext>
            </a:extLst>
          </p:cNvPr>
          <p:cNvSpPr txBox="1"/>
          <p:nvPr/>
        </p:nvSpPr>
        <p:spPr>
          <a:xfrm>
            <a:off x="8519611" y="2803863"/>
            <a:ext cx="2887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Camera controls illumination</a:t>
            </a:r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8376DEAA-0A9F-B941-9AB8-552275669ED4}"/>
              </a:ext>
            </a:extLst>
          </p:cNvPr>
          <p:cNvSpPr/>
          <p:nvPr/>
        </p:nvSpPr>
        <p:spPr>
          <a:xfrm>
            <a:off x="8175812" y="2409713"/>
            <a:ext cx="343799" cy="1237129"/>
          </a:xfrm>
          <a:prstGeom prst="rightBrace">
            <a:avLst/>
          </a:prstGeom>
          <a:ln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9F487E79-E04E-0144-B5A0-7FE86BDE974B}"/>
              </a:ext>
            </a:extLst>
          </p:cNvPr>
          <p:cNvSpPr/>
          <p:nvPr/>
        </p:nvSpPr>
        <p:spPr>
          <a:xfrm>
            <a:off x="8175812" y="4172535"/>
            <a:ext cx="343799" cy="1237129"/>
          </a:xfrm>
          <a:prstGeom prst="rightBrace">
            <a:avLst/>
          </a:prstGeom>
          <a:ln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67C26BE-1194-A745-88C7-631521129D38}"/>
              </a:ext>
            </a:extLst>
          </p:cNvPr>
          <p:cNvSpPr/>
          <p:nvPr/>
        </p:nvSpPr>
        <p:spPr>
          <a:xfrm>
            <a:off x="548640" y="3894268"/>
            <a:ext cx="11370833" cy="18431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CFA1CD9-371D-EB4B-BD5C-4F576430CF62}"/>
              </a:ext>
            </a:extLst>
          </p:cNvPr>
          <p:cNvSpPr txBox="1"/>
          <p:nvPr/>
        </p:nvSpPr>
        <p:spPr>
          <a:xfrm>
            <a:off x="3861996" y="377039"/>
            <a:ext cx="29899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3200" dirty="0"/>
              <a:t>Exposure control</a:t>
            </a:r>
          </a:p>
        </p:txBody>
      </p:sp>
    </p:spTree>
    <p:extLst>
      <p:ext uri="{BB962C8B-B14F-4D97-AF65-F5344CB8AC3E}">
        <p14:creationId xmlns:p14="http://schemas.microsoft.com/office/powerpoint/2010/main" val="2683202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014F2E-8010-774E-A91E-3707B0629C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7163" y="-307738"/>
            <a:ext cx="3728910" cy="1325563"/>
          </a:xfrm>
        </p:spPr>
        <p:txBody>
          <a:bodyPr/>
          <a:lstStyle/>
          <a:p>
            <a:r>
              <a:rPr lang="en-DE" dirty="0"/>
              <a:t>Light Sources</a:t>
            </a:r>
          </a:p>
        </p:txBody>
      </p:sp>
      <p:pic>
        <p:nvPicPr>
          <p:cNvPr id="4098" name="Picture 2" descr="LSMC1: Hohe-Leuchtdichte">
            <a:extLst>
              <a:ext uri="{FF2B5EF4-FFF2-40B4-BE49-F238E27FC236}">
                <a16:creationId xmlns:a16="http://schemas.microsoft.com/office/drawing/2014/main" id="{859533A2-E40C-5C46-B720-6F5C4EAD4C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28" r="9871"/>
          <a:stretch/>
        </p:blipFill>
        <p:spPr bwMode="auto">
          <a:xfrm>
            <a:off x="339736" y="4330902"/>
            <a:ext cx="3662109" cy="228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716927E-29DC-934A-AE60-527CCC4628C0}"/>
              </a:ext>
            </a:extLst>
          </p:cNvPr>
          <p:cNvSpPr txBox="1"/>
          <p:nvPr/>
        </p:nvSpPr>
        <p:spPr>
          <a:xfrm>
            <a:off x="178372" y="3429000"/>
            <a:ext cx="42618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LED based light source</a:t>
            </a:r>
          </a:p>
          <a:p>
            <a:r>
              <a:rPr lang="en-GB" dirty="0"/>
              <a:t>Light transmitted through l</a:t>
            </a:r>
            <a:r>
              <a:rPr lang="en-DE" dirty="0"/>
              <a:t>iquid light guide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834A559-E82B-5B48-80C0-6E83E8CA52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9787" y="1595461"/>
            <a:ext cx="3306603" cy="1610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D2AD72C-8593-D842-B14C-845282597838}"/>
              </a:ext>
            </a:extLst>
          </p:cNvPr>
          <p:cNvSpPr txBox="1"/>
          <p:nvPr/>
        </p:nvSpPr>
        <p:spPr>
          <a:xfrm>
            <a:off x="8007733" y="906490"/>
            <a:ext cx="36464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Pulsed laser diode based light source</a:t>
            </a:r>
          </a:p>
          <a:p>
            <a:r>
              <a:rPr lang="en-GB" dirty="0"/>
              <a:t>P</a:t>
            </a:r>
            <a:r>
              <a:rPr lang="en-DE" dirty="0"/>
              <a:t>ulse duration about 10ns </a:t>
            </a:r>
          </a:p>
        </p:txBody>
      </p:sp>
      <p:pic>
        <p:nvPicPr>
          <p:cNvPr id="4102" name="Picture 6" descr="Microjoule Class Femtosecond Industrial Lasers FemtoLux3">
            <a:extLst>
              <a:ext uri="{FF2B5EF4-FFF2-40B4-BE49-F238E27FC236}">
                <a16:creationId xmlns:a16="http://schemas.microsoft.com/office/drawing/2014/main" id="{3B5608E0-BF9A-0541-A451-3C23AB2C1D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0513" y="4105495"/>
            <a:ext cx="3115039" cy="194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92B91A5-D92A-F64F-857C-A2C6E8EC1C1F}"/>
              </a:ext>
            </a:extLst>
          </p:cNvPr>
          <p:cNvSpPr txBox="1"/>
          <p:nvPr/>
        </p:nvSpPr>
        <p:spPr>
          <a:xfrm>
            <a:off x="8007733" y="3245412"/>
            <a:ext cx="41309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fs and </a:t>
            </a:r>
            <a:r>
              <a:rPr lang="en-GB" dirty="0" err="1"/>
              <a:t>ps</a:t>
            </a:r>
            <a:r>
              <a:rPr lang="en-GB" dirty="0"/>
              <a:t> high repetition rate lasers, coupled into</a:t>
            </a:r>
          </a:p>
          <a:p>
            <a:r>
              <a:rPr lang="en-GB" dirty="0"/>
              <a:t>multimode glass </a:t>
            </a:r>
            <a:r>
              <a:rPr lang="en-GB" dirty="0" err="1"/>
              <a:t>fiber</a:t>
            </a:r>
            <a:r>
              <a:rPr lang="en-GB" dirty="0"/>
              <a:t> up to 10MHz</a:t>
            </a:r>
            <a:endParaRPr lang="en-DE" dirty="0"/>
          </a:p>
        </p:txBody>
      </p:sp>
      <p:pic>
        <p:nvPicPr>
          <p:cNvPr id="4104" name="Picture 8">
            <a:extLst>
              <a:ext uri="{FF2B5EF4-FFF2-40B4-BE49-F238E27FC236}">
                <a16:creationId xmlns:a16="http://schemas.microsoft.com/office/drawing/2014/main" id="{3C2442FC-9612-E445-A781-F500B94F1D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8911" y="1213022"/>
            <a:ext cx="2268252" cy="1915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E04E3FC-0047-6647-8B02-648B3688DB72}"/>
              </a:ext>
            </a:extLst>
          </p:cNvPr>
          <p:cNvSpPr txBox="1"/>
          <p:nvPr/>
        </p:nvSpPr>
        <p:spPr>
          <a:xfrm>
            <a:off x="178372" y="1289504"/>
            <a:ext cx="16924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LED up to 100W</a:t>
            </a:r>
          </a:p>
          <a:p>
            <a:r>
              <a:rPr lang="en-GB" dirty="0"/>
              <a:t>e</a:t>
            </a:r>
            <a:r>
              <a:rPr lang="en-DE" dirty="0"/>
              <a:t>lectrical power</a:t>
            </a:r>
          </a:p>
        </p:txBody>
      </p:sp>
      <p:pic>
        <p:nvPicPr>
          <p:cNvPr id="4106" name="Picture 10" descr="Excellent] EF-430ST Shoe Mount Xenon Flash Strobe For Pentax 35mm AF SLR |  eBay">
            <a:extLst>
              <a:ext uri="{FF2B5EF4-FFF2-40B4-BE49-F238E27FC236}">
                <a16:creationId xmlns:a16="http://schemas.microsoft.com/office/drawing/2014/main" id="{D6972EF2-6F49-2D4E-AC19-2920106E8F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29" r="18430"/>
          <a:stretch/>
        </p:blipFill>
        <p:spPr bwMode="auto">
          <a:xfrm>
            <a:off x="5410158" y="2675729"/>
            <a:ext cx="2152795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6C92873-14C6-3E4F-B662-8BA7A1CE3CE7}"/>
              </a:ext>
            </a:extLst>
          </p:cNvPr>
          <p:cNvSpPr txBox="1"/>
          <p:nvPr/>
        </p:nvSpPr>
        <p:spPr>
          <a:xfrm>
            <a:off x="5730321" y="4999829"/>
            <a:ext cx="14997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</a:t>
            </a:r>
            <a:r>
              <a:rPr lang="en-DE" dirty="0"/>
              <a:t>heap option </a:t>
            </a:r>
            <a:br>
              <a:rPr lang="en-DE" dirty="0"/>
            </a:br>
            <a:r>
              <a:rPr lang="en-DE" dirty="0"/>
              <a:t>photo strobe</a:t>
            </a:r>
          </a:p>
        </p:txBody>
      </p:sp>
    </p:spTree>
    <p:extLst>
      <p:ext uri="{BB962C8B-B14F-4D97-AF65-F5344CB8AC3E}">
        <p14:creationId xmlns:p14="http://schemas.microsoft.com/office/powerpoint/2010/main" val="5993319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3815</TotalTime>
  <Words>206</Words>
  <Application>Microsoft Macintosh PowerPoint</Application>
  <PresentationFormat>Widescreen</PresentationFormat>
  <Paragraphs>44</Paragraphs>
  <Slides>10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Roboto Condensed</vt:lpstr>
      <vt:lpstr>Office Theme</vt:lpstr>
      <vt:lpstr>High-speed imaging</vt:lpstr>
      <vt:lpstr>CCD                 vs.         CMOS sensors</vt:lpstr>
      <vt:lpstr>Single CMOS pixels</vt:lpstr>
      <vt:lpstr>Full frame, CMOS and single image cameras</vt:lpstr>
      <vt:lpstr>CMOS based high-speed cameras</vt:lpstr>
      <vt:lpstr>PowerPoint Presentation</vt:lpstr>
      <vt:lpstr>Shimadzu HPV X-2</vt:lpstr>
      <vt:lpstr>PowerPoint Presentation</vt:lpstr>
      <vt:lpstr>Light Sources</vt:lpstr>
      <vt:lpstr>Importance of Illumination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High-speed imaging</dc:title>
  <dc:creator>Claus-Dieter Ohl</dc:creator>
  <cp:lastModifiedBy>Claus-Dieter Ohl</cp:lastModifiedBy>
  <cp:revision>8</cp:revision>
  <dcterms:created xsi:type="dcterms:W3CDTF">2024-09-13T19:56:28Z</dcterms:created>
  <dcterms:modified xsi:type="dcterms:W3CDTF">2024-09-16T11:43:18Z</dcterms:modified>
</cp:coreProperties>
</file>